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Comfortaa Regular"/>
      <p:regular r:id="rId44"/>
      <p:bold r:id="rId45"/>
    </p:embeddedFont>
    <p:embeddedFont>
      <p:font typeface="Comfortaa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B592A8E-8655-4621-86D2-623E890AF735}">
  <a:tblStyle styleId="{FB592A8E-8655-4621-86D2-623E890AF7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14AFDF6-A6FE-4C8E-9BF7-454C9A403C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44" Type="http://schemas.openxmlformats.org/officeDocument/2006/relationships/font" Target="fonts/ComfortaaRegular-regular.fntdata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46" Type="http://schemas.openxmlformats.org/officeDocument/2006/relationships/font" Target="fonts/Comfortaa-regular.fntdata"/><Relationship Id="rId23" Type="http://schemas.openxmlformats.org/officeDocument/2006/relationships/slide" Target="slides/slide17.xml"/><Relationship Id="rId45" Type="http://schemas.openxmlformats.org/officeDocument/2006/relationships/font" Target="fonts/ComfortaaRegula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Comfortaa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a5150d4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a5150d4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amr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a5150d42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a5150d42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amr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b625553a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b625553a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b8dbbda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b8dbbda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b8dbbda9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b8dbbda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071d362e0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071d362e0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b8dbbda9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b8dbbda9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8dbbda9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8dbbda9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b8dbbda9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b8dbbda9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b8dbbda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b8dbbda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af7a612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af7a612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af7a612e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af7a612e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071d362e0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071d362e0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af22710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af22710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b625553a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b625553a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071d362e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071d362e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071d362e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071d362e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b625553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b625553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071d362e0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071d362e0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b3c5f53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b3c5f53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071d362e0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071d362e0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af7a612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af7a612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af227105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af22710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625553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625553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071d364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071d364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amr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3791e7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3791e7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af5cf3fe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af5cf3fe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amr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b8dbbda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b8dbbda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1.jp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19.jpg"/><Relationship Id="rId5" Type="http://schemas.openxmlformats.org/officeDocument/2006/relationships/image" Target="../media/image10.png"/><Relationship Id="rId6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mit.bme.hu/~micskeiz/pages/modelbased_testing.html" TargetMode="External"/><Relationship Id="rId4" Type="http://schemas.openxmlformats.org/officeDocument/2006/relationships/hyperlink" Target="https://youtu.be/FaZpwhasu54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s://youtu.be/GvPF3VvDduw" TargetMode="External"/><Relationship Id="rId7" Type="http://schemas.openxmlformats.org/officeDocument/2006/relationships/hyperlink" Target="https://youtu.be/3dF9CJScOmA?list=PLOdw8u2F8CIj0XorU_WNQDqjOoNVho7nv" TargetMode="External"/><Relationship Id="rId8" Type="http://schemas.openxmlformats.org/officeDocument/2006/relationships/hyperlink" Target="https://www.youtube.com/watch?v=_Eb3mPc1Xt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mit.bme.hu/~micskeiz/pages/modelbased_testing.html" TargetMode="External"/><Relationship Id="rId4" Type="http://schemas.openxmlformats.org/officeDocument/2006/relationships/hyperlink" Target="https://youtu.be/psOThLDKOFc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Model Based Testing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 Ferreira - up201204899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 Trojak - up201901613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Amr Abd Alrahman - up201903073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vs Offline Testing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Online testing:tests are executed while they are being generated.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Offline testing:complete test suite is generated first, then executed later.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729450" y="1210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Generation in FSM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729450" y="1745800"/>
            <a:ext cx="7688700" cy="3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Types of coverage: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State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Input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Output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Transitions (recommended)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Random path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through the FSM (not the best way)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Transition tour of the FSM: minimum-length circular path through the FSM that visits every transition at least once	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Chinese postman algorithm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Based Testing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based testing is “the automation of test design”.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1267925" y="1082525"/>
            <a:ext cx="1116300" cy="827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2713300" y="1401500"/>
            <a:ext cx="677700" cy="28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3670225" y="1082550"/>
            <a:ext cx="1186200" cy="827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1517075" y="1311750"/>
            <a:ext cx="6180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Reqs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3909500" y="1202100"/>
            <a:ext cx="757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Test cases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1317775" y="3036250"/>
            <a:ext cx="1116300" cy="917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2783075" y="3355225"/>
            <a:ext cx="757500" cy="36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5118450" y="3355225"/>
            <a:ext cx="757500" cy="36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/>
          <p:nvPr/>
        </p:nvSpPr>
        <p:spPr>
          <a:xfrm>
            <a:off x="6008500" y="3081025"/>
            <a:ext cx="1116300" cy="917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1626775" y="3375175"/>
            <a:ext cx="6180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Req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3859625" y="3185775"/>
            <a:ext cx="903474" cy="717714"/>
          </a:xfrm>
          <a:prstGeom prst="flowChartMultidocumen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4005600" y="3394975"/>
            <a:ext cx="757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6321000" y="3185775"/>
            <a:ext cx="677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Test cases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5" y="800325"/>
            <a:ext cx="7186075" cy="37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8059" l="12337" r="20058" t="36320"/>
          <a:stretch/>
        </p:blipFill>
        <p:spPr>
          <a:xfrm>
            <a:off x="149525" y="1140243"/>
            <a:ext cx="4353249" cy="268355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Walk of length n 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4">
            <a:alphaModFix/>
          </a:blip>
          <a:srcRect b="7984" l="14107" r="21505" t="35425"/>
          <a:stretch/>
        </p:blipFill>
        <p:spPr>
          <a:xfrm>
            <a:off x="4750100" y="1140250"/>
            <a:ext cx="4075051" cy="26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4358025" y="2458125"/>
            <a:ext cx="578100" cy="3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Walk of Length n 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9990" l="10543" r="18599" t="34873"/>
          <a:stretch/>
        </p:blipFill>
        <p:spPr>
          <a:xfrm>
            <a:off x="288975" y="1177230"/>
            <a:ext cx="4283024" cy="249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 b="7322" l="13277" r="20002" t="37417"/>
          <a:stretch/>
        </p:blipFill>
        <p:spPr>
          <a:xfrm>
            <a:off x="4862775" y="1144825"/>
            <a:ext cx="4128199" cy="256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4467675" y="2428200"/>
            <a:ext cx="588000" cy="34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Walk of Length n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b="6562" l="12484" r="19773" t="38057"/>
          <a:stretch/>
        </p:blipFill>
        <p:spPr>
          <a:xfrm>
            <a:off x="292600" y="1156300"/>
            <a:ext cx="4405851" cy="2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4">
            <a:alphaModFix/>
          </a:blip>
          <a:srcRect b="8325" l="7870" r="18707" t="32874"/>
          <a:stretch/>
        </p:blipFill>
        <p:spPr>
          <a:xfrm>
            <a:off x="4788150" y="1220550"/>
            <a:ext cx="4288808" cy="25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4527475" y="2388350"/>
            <a:ext cx="608100" cy="34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Chinese Postman Algorithm - visit all transitions ASAP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9745" l="11370" r="22905" t="40021"/>
          <a:stretch/>
        </p:blipFill>
        <p:spPr>
          <a:xfrm>
            <a:off x="159500" y="961025"/>
            <a:ext cx="4358024" cy="26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 rotWithShape="1">
          <a:blip r:embed="rId4">
            <a:alphaModFix/>
          </a:blip>
          <a:srcRect b="7480" l="10490" r="19107" t="40207"/>
          <a:stretch/>
        </p:blipFill>
        <p:spPr>
          <a:xfrm>
            <a:off x="4572000" y="1026750"/>
            <a:ext cx="4511950" cy="251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4274550" y="2468075"/>
            <a:ext cx="598200" cy="34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75" y="177100"/>
            <a:ext cx="5126325" cy="29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975" y="565188"/>
            <a:ext cx="3711902" cy="40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75" y="2379375"/>
            <a:ext cx="3789850" cy="26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WHY WE SHOULD TEST MODELS?</a:t>
            </a:r>
            <a:endParaRPr sz="2200"/>
          </a:p>
        </p:txBody>
      </p:sp>
      <p:graphicFrame>
        <p:nvGraphicFramePr>
          <p:cNvPr id="221" name="Google Shape;221;p32"/>
          <p:cNvGraphicFramePr/>
          <p:nvPr/>
        </p:nvGraphicFramePr>
        <p:xfrm>
          <a:off x="1062100" y="1768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{FB592A8E-8655-4621-86D2-623E890AF735}</a:tableStyleId>
              </a:tblPr>
              <a:tblGrid>
                <a:gridCol w="385975"/>
                <a:gridCol w="1494100"/>
                <a:gridCol w="916975"/>
                <a:gridCol w="916975"/>
                <a:gridCol w="916975"/>
              </a:tblGrid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PROCESS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HAND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SCRIPT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MBT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9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Make specifications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Make model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Make test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Predict outcome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Script test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Execute test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Check outcome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WHY WE SHOULD BE CAREFUL WITH MODEL BASED TESTING?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Introducing MBT is a change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Models also can have bugs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Cannot guarantee to find all differences between the model and the implementation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Steep learning curve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Need of skilled model designers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Mostly (only) for functional testing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Some tests not easily automated: eg. installation process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925" y="0"/>
            <a:ext cx="4572000" cy="33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925" y="2643025"/>
            <a:ext cx="4571999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6975" y="0"/>
            <a:ext cx="4618975" cy="26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3475" y="2436750"/>
            <a:ext cx="4618974" cy="28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idx="4294967295" type="title"/>
          </p:nvPr>
        </p:nvSpPr>
        <p:spPr>
          <a:xfrm>
            <a:off x="727650" y="625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Tools</a:t>
            </a: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GB" sz="1000">
                <a:solidFill>
                  <a:srgbClr val="000000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source : </a:t>
            </a:r>
            <a:r>
              <a:rPr b="0" lang="en-GB" sz="1000" u="sng">
                <a:solidFill>
                  <a:srgbClr val="1155CC"/>
                </a:solidFill>
                <a:latin typeface="Comfortaa Regular"/>
                <a:ea typeface="Comfortaa Regular"/>
                <a:cs typeface="Comfortaa Regular"/>
                <a:sym typeface="Comfortaa Regular"/>
                <a:hlinkClick r:id="rId3"/>
              </a:rPr>
              <a:t>http://mit.bme.hu/~micskeiz/pages/modelbased_testing.html</a:t>
            </a:r>
            <a:endParaRPr/>
          </a:p>
        </p:txBody>
      </p:sp>
      <p:graphicFrame>
        <p:nvGraphicFramePr>
          <p:cNvPr id="246" name="Google Shape;246;p36"/>
          <p:cNvGraphicFramePr/>
          <p:nvPr/>
        </p:nvGraphicFramePr>
        <p:xfrm>
          <a:off x="147638" y="131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{414AFDF6-A6FE-4C8E-9BF7-454C9A403C1B}</a:tableStyleId>
              </a:tblPr>
              <a:tblGrid>
                <a:gridCol w="1113625"/>
                <a:gridCol w="511650"/>
                <a:gridCol w="902925"/>
                <a:gridCol w="6320525"/>
              </a:tblGrid>
              <a:tr h="31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Tools</a:t>
                      </a:r>
                      <a:endParaRPr b="1"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Links</a:t>
                      </a:r>
                      <a:endParaRPr b="1"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Input</a:t>
                      </a:r>
                      <a:endParaRPr b="1"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Description</a:t>
                      </a:r>
                      <a:endParaRPr b="1"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/>
                </a:tc>
              </a:tr>
              <a:tr h="984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Conformiq Creator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</a:t>
                      </a:r>
                      <a:r>
                        <a:rPr lang="en-GB" sz="10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Commercial)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Activity Diagrams, DSL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Creator uses a custom modeling language which is based on activity diagrams and a graphical domain specific action language.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</a:tr>
              <a:tr h="20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DTM Tool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</a:t>
                      </a:r>
                      <a:r>
                        <a:rPr lang="en-GB" sz="10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Commercial)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custom activity model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The DTM (Dialogues Testing Method) tool uses a custom activity model (actions, decisions...), and selects tests based on structural coverage (multiple condition or all path).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</a:tr>
              <a:tr h="72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GraphWalker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(Open Source)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FSM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Test generation from Finite State Machines. Search </a:t>
                      </a: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algorithms</a:t>
                      </a: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: A* or random, with a limit for various coverage criteria (state, edge, requirement). Formerly called as mbt.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</a:tr>
              <a:tr h="107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MISTA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(Academic)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Not developed any more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state machines,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Function Nets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MISTA generates test cases from high-level Petri nets, and using a mapping it can generate executable test code for various platforms (JUnit, NUnit, Selenium...). It can be used for functional or security testing.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</a:tr>
            </a:tbl>
          </a:graphicData>
        </a:graphic>
      </p:graphicFrame>
      <p:pic>
        <p:nvPicPr>
          <p:cNvPr id="247" name="Google Shape;247;p3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600" y="4084700"/>
            <a:ext cx="32385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0650" y="3370325"/>
            <a:ext cx="32385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1125" y="2684525"/>
            <a:ext cx="3143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>
            <a:hlinkClick r:id="rId8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600" y="1693925"/>
            <a:ext cx="31432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MISTA: Model-based Integration and System Test Automation</a:t>
            </a:r>
            <a:endParaRPr sz="18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6" name="Google Shape;256;p37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e</a:t>
            </a: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asy to learn and use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suitable for function testing, acceptance testing, GUI testing, security testing, and programmer testing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supports automated generation of executable test code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supports a number of languages (Java, C, C++, C#, PHP, Python, HTML, and VB) 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supports test frameworks (e.g., xUnit, Selenium IDE, and Robot Framework) for test execution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Conclusion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9"/>
          <p:cNvSpPr/>
          <p:nvPr/>
        </p:nvSpPr>
        <p:spPr>
          <a:xfrm>
            <a:off x="2733175" y="1102475"/>
            <a:ext cx="3379200" cy="328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39"/>
          <p:cNvCxnSpPr>
            <a:stCxn id="267" idx="0"/>
          </p:cNvCxnSpPr>
          <p:nvPr/>
        </p:nvCxnSpPr>
        <p:spPr>
          <a:xfrm>
            <a:off x="4422775" y="1102475"/>
            <a:ext cx="0" cy="328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9"/>
          <p:cNvCxnSpPr>
            <a:stCxn id="267" idx="2"/>
            <a:endCxn id="267" idx="6"/>
          </p:cNvCxnSpPr>
          <p:nvPr/>
        </p:nvCxnSpPr>
        <p:spPr>
          <a:xfrm>
            <a:off x="2733175" y="2747225"/>
            <a:ext cx="3379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9"/>
          <p:cNvSpPr txBox="1"/>
          <p:nvPr/>
        </p:nvSpPr>
        <p:spPr>
          <a:xfrm>
            <a:off x="3356275" y="1997925"/>
            <a:ext cx="976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4706950" y="1997925"/>
            <a:ext cx="976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3421025" y="3134275"/>
            <a:ext cx="912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4739350" y="3134275"/>
            <a:ext cx="912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1018725" y="1192175"/>
            <a:ext cx="196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998800" y="1232050"/>
            <a:ext cx="2113200" cy="1006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Expected behaviour of the system. Digital model based on formal methods. Digital twin.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991425" y="3640600"/>
            <a:ext cx="2018400" cy="857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Using different model notations including UML, FSM etc.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5967925" y="841100"/>
            <a:ext cx="2369100" cy="1676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Test suites are generated automatically. Lower maintenance. Separation of test design from code implementation. Improved test quality. Exposing requirements issues.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5767225" y="3485800"/>
            <a:ext cx="2569800" cy="1167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domain expert manages and measures the software development for both external and internal development.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Utting, Mark, and Bruno Legeard. </a:t>
            </a:r>
            <a:r>
              <a:rPr i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Practical Model-Based Testing: a Tools Approach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Morgan Kaufmann, 2007.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http://mit.bme.hu/~micskeiz/pages/modelbased_testing.html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https://youtu.be/psOThLDKOFc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Thank you for your time!</a:t>
            </a:r>
            <a:endParaRPr sz="24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888" y="1910125"/>
            <a:ext cx="365181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Comfortaa Regular"/>
                <a:ea typeface="Comfortaa Regular"/>
                <a:cs typeface="Comfortaa Regular"/>
                <a:sym typeface="Comfortaa Regular"/>
              </a:rPr>
              <a:t>WHAT THOSE THINGS HAVE IN COMMON? </a:t>
            </a:r>
            <a:endParaRPr b="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 model is a task-driven representation of a system that we study. Conceptual models are mind-concepts, physical models are material. </a:t>
            </a:r>
            <a:endParaRPr b="0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We can say that a Model(M) for a System (S) is is anything that can be applied to answer a Question (Q) about (S).</a:t>
            </a:r>
            <a:endParaRPr b="0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Notations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 Notations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Most used notations in MBT to model the behaviour of SUT are: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Pre/post (or state-based) notations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For example, UML OCL (i.e. UML Object Constraint Language).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Transition-based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For example, Finite State Machines and Petri Nets.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Others: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History-based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Functional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Operational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Statistical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Data-flow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0" y="0"/>
            <a:ext cx="88668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Pre/post vs  Transition-based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Pre/post notations are better for data-oriented systems.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can be used to model control oriented systems,but harder.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Transition-based notations are better for control-oriented systems.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can be used to model data-oriented systems, but harder.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050" y="3478200"/>
            <a:ext cx="3724351" cy="14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FSM (Finite State Machines)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661125" y="2215400"/>
            <a:ext cx="3300900" cy="26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Graph that has nodes and directed arcs.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nodes represent the states of the system.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directed arcs represent transitions between states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An important restriction when modeling a system.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Finite number of states.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Finite number of transitions.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025" y="2301850"/>
            <a:ext cx="4825150" cy="16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Petri Nets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29325" y="2078875"/>
            <a:ext cx="3774300" cy="28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were originally invented by Carl Adam Petri in 1939 for the purpose of describing chemical processes.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Directed graph 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States represented by circles.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Tokens inside states.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Transitions represented by bars 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directed arcs link states to transitions.</a:t>
            </a:r>
            <a:endParaRPr/>
          </a:p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078886"/>
            <a:ext cx="3216776" cy="21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